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352" r:id="rId6"/>
    <p:sldId id="261" r:id="rId7"/>
    <p:sldId id="293" r:id="rId8"/>
    <p:sldId id="264" r:id="rId9"/>
    <p:sldId id="265" r:id="rId10"/>
    <p:sldId id="347" r:id="rId11"/>
    <p:sldId id="345" r:id="rId12"/>
    <p:sldId id="348" r:id="rId13"/>
    <p:sldId id="349" r:id="rId14"/>
    <p:sldId id="294" r:id="rId15"/>
    <p:sldId id="295" r:id="rId16"/>
    <p:sldId id="296" r:id="rId17"/>
    <p:sldId id="297" r:id="rId18"/>
    <p:sldId id="298" r:id="rId19"/>
    <p:sldId id="299" r:id="rId20"/>
    <p:sldId id="309" r:id="rId21"/>
    <p:sldId id="310" r:id="rId22"/>
    <p:sldId id="311" r:id="rId23"/>
    <p:sldId id="312" r:id="rId24"/>
    <p:sldId id="320" r:id="rId25"/>
    <p:sldId id="321" r:id="rId26"/>
    <p:sldId id="322" r:id="rId27"/>
    <p:sldId id="323" r:id="rId28"/>
    <p:sldId id="324" r:id="rId29"/>
    <p:sldId id="325" r:id="rId30"/>
    <p:sldId id="350" r:id="rId31"/>
    <p:sldId id="351" r:id="rId32"/>
    <p:sldId id="340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5"/>
  </p:normalViewPr>
  <p:slideViewPr>
    <p:cSldViewPr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1739D-8E74-45D1-ACC6-EEE2B9A1A577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394E-378F-4CB3-93A4-3BD4A098909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4023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B5694C7-DC30-8548-8642-10FCBC895179}" type="slidenum">
              <a:rPr lang="en-US"/>
              <a:pPr/>
              <a:t>6</a:t>
            </a:fld>
            <a:endParaRPr lang="en-US"/>
          </a:p>
        </p:txBody>
      </p:sp>
      <p:sp>
        <p:nvSpPr>
          <p:cNvPr id="1331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3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6351C63-04F0-3644-B53E-5FAA3B8D8F4E}" type="slidenum">
              <a:rPr lang="en-US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BFAFC096-E69B-E94D-ACC2-048379D76A87}" type="slidenum">
              <a:rPr lang="en-US"/>
              <a:pPr/>
              <a:t>9</a:t>
            </a:fld>
            <a:endParaRPr lang="en-US"/>
          </a:p>
        </p:txBody>
      </p:sp>
      <p:sp>
        <p:nvSpPr>
          <p:cNvPr id="14131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</a:bodyPr>
          <a:lstStyle/>
          <a:p>
            <a:pPr algn="r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AD076D2-49E2-A64A-A569-C9B65E31B47E}" type="slidenum">
              <a:rPr lang="en-US">
                <a:solidFill>
                  <a:srgbClr val="000000"/>
                </a:solidFill>
                <a:latin typeface="Arial" charset="0"/>
              </a:rPr>
              <a:pPr algn="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131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14131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pPr/>
              <a:t>2020/3/4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cv.org/4.0.0/d9/d0c/group__calib3d.html" TargetMode="External"/><Relationship Id="rId13" Type="http://schemas.openxmlformats.org/officeDocument/2006/relationships/hyperlink" Target="https://docs.opencv.org/4.0.0/dc/de5/group__flann.html" TargetMode="External"/><Relationship Id="rId3" Type="http://schemas.openxmlformats.org/officeDocument/2006/relationships/hyperlink" Target="https://docs.opencv.org/4.0.0/d7/dbd/group__imgproc.html" TargetMode="External"/><Relationship Id="rId7" Type="http://schemas.openxmlformats.org/officeDocument/2006/relationships/hyperlink" Target="https://docs.opencv.org/4.0.0/d7/de9/group__video.html" TargetMode="External"/><Relationship Id="rId12" Type="http://schemas.openxmlformats.org/officeDocument/2006/relationships/hyperlink" Target="https://docs.opencv.org/4.0.0/dd/ded/group__ml.html" TargetMode="External"/><Relationship Id="rId2" Type="http://schemas.openxmlformats.org/officeDocument/2006/relationships/hyperlink" Target="https://docs.opencv.org/4.0.0/d0/de1/group__core.html" TargetMode="External"/><Relationship Id="rId16" Type="http://schemas.openxmlformats.org/officeDocument/2006/relationships/hyperlink" Target="https://docs.opencv.org/4.0.0/d0/d1e/gap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0.0/d7/dfc/group__highgui.html" TargetMode="External"/><Relationship Id="rId11" Type="http://schemas.openxmlformats.org/officeDocument/2006/relationships/hyperlink" Target="https://docs.opencv.org/4.0.0/d6/d0f/group__dnn.html" TargetMode="External"/><Relationship Id="rId5" Type="http://schemas.openxmlformats.org/officeDocument/2006/relationships/hyperlink" Target="https://docs.opencv.org/4.0.0/dd/de7/group__videoio.html" TargetMode="External"/><Relationship Id="rId15" Type="http://schemas.openxmlformats.org/officeDocument/2006/relationships/hyperlink" Target="https://docs.opencv.org/4.0.0/d1/d46/group__stitching.html" TargetMode="External"/><Relationship Id="rId10" Type="http://schemas.openxmlformats.org/officeDocument/2006/relationships/hyperlink" Target="https://docs.opencv.org/4.0.0/d5/d54/group__objdetect.html" TargetMode="External"/><Relationship Id="rId4" Type="http://schemas.openxmlformats.org/officeDocument/2006/relationships/hyperlink" Target="https://docs.opencv.org/4.0.0/d4/da8/group__imgcodecs.html" TargetMode="External"/><Relationship Id="rId9" Type="http://schemas.openxmlformats.org/officeDocument/2006/relationships/hyperlink" Target="https://docs.opencv.org/4.0.0/da/d9b/group__features2d.html" TargetMode="External"/><Relationship Id="rId14" Type="http://schemas.openxmlformats.org/officeDocument/2006/relationships/hyperlink" Target="https://docs.opencv.org/4.0.0/d1/d0d/group__photo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install-opencv-4-on-windows/" TargetMode="External"/><Relationship Id="rId2" Type="http://schemas.openxmlformats.org/officeDocument/2006/relationships/hyperlink" Target="https://docs.opencv.org/master/df/d65/tutorial_table_of_content_introduc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arnopencv.com/install-opencv-4-on-ubuntu-16-0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0.1/de/d7a/tutorial_table_of_content_core.html" TargetMode="External"/><Relationship Id="rId2" Type="http://schemas.openxmlformats.org/officeDocument/2006/relationships/hyperlink" Target="https://docs.opencv.org/4.0.1/d9/df8/tutorial_roo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0.1/d2/d58/tutorial_table_of_content_dnn.html" TargetMode="External"/><Relationship Id="rId5" Type="http://schemas.openxmlformats.org/officeDocument/2006/relationships/hyperlink" Target="https://docs.opencv.org/4.0.1/d9/d97/tutorial_table_of_content_features2d.html" TargetMode="External"/><Relationship Id="rId4" Type="http://schemas.openxmlformats.org/officeDocument/2006/relationships/hyperlink" Target="https://docs.opencv.org/4.0.1/d7/da8/tutorial_table_of_content_imgproc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iit.edu/~agam/cs512/lect-notes/opencv-intro/opencv-intro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0.1/d2/d58/tutorial_table_of_content_dnn.html" TargetMode="External"/><Relationship Id="rId2" Type="http://schemas.openxmlformats.org/officeDocument/2006/relationships/hyperlink" Target="http://www.opencv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m.pw.edu.pl/~domanskj/haarkit.rar" TargetMode="External"/><Relationship Id="rId2" Type="http://schemas.openxmlformats.org/officeDocument/2006/relationships/hyperlink" Target="http://research.microsoft.com/~viola/Pubs/Detect/violaJones_CVPR200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ote.sonots.com/SciSoftware/haartraining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using-openvino-with-opencv/" TargetMode="External"/><Relationship Id="rId2" Type="http://schemas.openxmlformats.org/officeDocument/2006/relationships/hyperlink" Target="https://software.intel.com/en-us/openvino-toolkit/documentation/get-star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v.org/CVPR-2018-tutorial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rd2.avi" TargetMode="External"/><Relationship Id="rId5" Type="http://schemas.openxmlformats.org/officeDocument/2006/relationships/image" Target="../media/image7.png"/><Relationship Id="rId4" Type="http://schemas.microsoft.com/office/2007/relationships/media" Target="rd2.avi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video" Target="undistortion.avi" TargetMode="External"/><Relationship Id="rId21" Type="http://schemas.microsoft.com/office/2007/relationships/media" Target="SimpleSnake.avi" TargetMode="External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microsoft.com/office/2007/relationships/media" Target="undistortion.avi" TargetMode="External"/><Relationship Id="rId33" Type="http://schemas.openxmlformats.org/officeDocument/2006/relationships/image" Target="../media/image32.jpeg"/><Relationship Id="rId38" Type="http://schemas.openxmlformats.org/officeDocument/2006/relationships/image" Target="../media/image37.png"/><Relationship Id="rId2" Type="http://schemas.openxmlformats.org/officeDocument/2006/relationships/video" Target="calib_3D.avi" TargetMode="Externa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28.jpeg"/><Relationship Id="rId41" Type="http://schemas.openxmlformats.org/officeDocument/2006/relationships/image" Target="../media/image40.png"/><Relationship Id="rId1" Type="http://schemas.openxmlformats.org/officeDocument/2006/relationships/video" Target="SimpleSnake.avi" TargetMode="Externa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4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7.png"/><Relationship Id="rId23" Type="http://schemas.microsoft.com/office/2007/relationships/media" Target="calib_3D.avi" TargetMode="External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31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3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電腦視覺</a:t>
            </a:r>
            <a:r>
              <a:rPr lang="en-US" altLang="zh-TW" sz="4400" dirty="0"/>
              <a:t>: </a:t>
            </a:r>
            <a:r>
              <a:rPr lang="en-US" sz="4400" dirty="0" err="1"/>
              <a:t>OpenCV</a:t>
            </a:r>
            <a:r>
              <a:rPr lang="en-US" sz="4400" dirty="0"/>
              <a:t> </a:t>
            </a:r>
            <a:r>
              <a:rPr lang="zh-TW" altLang="en-US" sz="4400" dirty="0" smtClean="0"/>
              <a:t>簡介</a:t>
            </a:r>
            <a:endParaRPr lang="en-US" sz="4400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35608" y="1268760"/>
            <a:ext cx="7498080" cy="5472608"/>
          </a:xfrm>
        </p:spPr>
        <p:txBody>
          <a:bodyPr>
            <a:normAutofit fontScale="70000" lnSpcReduction="20000"/>
          </a:bodyPr>
          <a:lstStyle/>
          <a:p>
            <a:r>
              <a:rPr lang="en" altLang="zh-TW" dirty="0"/>
              <a:t>Main </a:t>
            </a:r>
            <a:r>
              <a:rPr lang="en" altLang="zh-TW" dirty="0" err="1"/>
              <a:t>modules:core</a:t>
            </a:r>
            <a:r>
              <a:rPr lang="en" altLang="zh-TW" dirty="0"/>
              <a:t>. </a:t>
            </a:r>
            <a:r>
              <a:rPr lang="en" altLang="zh-TW" b="1" dirty="0">
                <a:hlinkClick r:id="rId2"/>
              </a:rPr>
              <a:t>Core functionality</a:t>
            </a:r>
            <a:endParaRPr lang="en" altLang="zh-TW" dirty="0"/>
          </a:p>
          <a:p>
            <a:r>
              <a:rPr lang="en" altLang="zh-TW" dirty="0" err="1"/>
              <a:t>imgproc</a:t>
            </a:r>
            <a:r>
              <a:rPr lang="en" altLang="zh-TW" dirty="0"/>
              <a:t>. </a:t>
            </a:r>
            <a:r>
              <a:rPr lang="en" altLang="zh-TW" b="1" dirty="0">
                <a:hlinkClick r:id="rId3"/>
              </a:rPr>
              <a:t>Image Processing</a:t>
            </a:r>
            <a:endParaRPr lang="en" altLang="zh-TW" dirty="0"/>
          </a:p>
          <a:p>
            <a:r>
              <a:rPr lang="en" altLang="zh-TW" dirty="0" err="1"/>
              <a:t>imgcodecs</a:t>
            </a:r>
            <a:r>
              <a:rPr lang="en" altLang="zh-TW" dirty="0"/>
              <a:t>. </a:t>
            </a:r>
            <a:r>
              <a:rPr lang="en" altLang="zh-TW" b="1" dirty="0">
                <a:hlinkClick r:id="rId4"/>
              </a:rPr>
              <a:t>Image file reading and writing</a:t>
            </a:r>
            <a:endParaRPr lang="en" altLang="zh-TW" dirty="0"/>
          </a:p>
          <a:p>
            <a:r>
              <a:rPr lang="en" altLang="zh-TW" dirty="0" err="1"/>
              <a:t>videoio</a:t>
            </a:r>
            <a:r>
              <a:rPr lang="en" altLang="zh-TW" dirty="0"/>
              <a:t>. </a:t>
            </a:r>
            <a:r>
              <a:rPr lang="en" altLang="zh-TW" b="1" dirty="0">
                <a:hlinkClick r:id="rId5"/>
              </a:rPr>
              <a:t>Video I/O</a:t>
            </a:r>
            <a:endParaRPr lang="en" altLang="zh-TW" dirty="0"/>
          </a:p>
          <a:p>
            <a:r>
              <a:rPr lang="en" altLang="zh-TW" dirty="0" err="1"/>
              <a:t>highgui</a:t>
            </a:r>
            <a:r>
              <a:rPr lang="en" altLang="zh-TW" dirty="0"/>
              <a:t>. </a:t>
            </a:r>
            <a:r>
              <a:rPr lang="en" altLang="zh-TW" b="1" dirty="0">
                <a:hlinkClick r:id="rId6"/>
              </a:rPr>
              <a:t>High-level GUI</a:t>
            </a:r>
            <a:endParaRPr lang="en" altLang="zh-TW" dirty="0"/>
          </a:p>
          <a:p>
            <a:r>
              <a:rPr lang="en" altLang="zh-TW" dirty="0"/>
              <a:t>video. </a:t>
            </a:r>
            <a:r>
              <a:rPr lang="en" altLang="zh-TW" b="1" dirty="0">
                <a:hlinkClick r:id="rId7"/>
              </a:rPr>
              <a:t>Video Analysis</a:t>
            </a:r>
            <a:endParaRPr lang="en" altLang="zh-TW" dirty="0"/>
          </a:p>
          <a:p>
            <a:r>
              <a:rPr lang="en" altLang="zh-TW" dirty="0"/>
              <a:t>calib3d. </a:t>
            </a:r>
            <a:r>
              <a:rPr lang="en" altLang="zh-TW" b="1" dirty="0">
                <a:hlinkClick r:id="rId8"/>
              </a:rPr>
              <a:t>Camera Calibration and 3D Reconstruction</a:t>
            </a:r>
            <a:endParaRPr lang="en" altLang="zh-TW" dirty="0"/>
          </a:p>
          <a:p>
            <a:r>
              <a:rPr lang="en" altLang="zh-TW" dirty="0"/>
              <a:t>features2d. </a:t>
            </a:r>
            <a:r>
              <a:rPr lang="en" altLang="zh-TW" b="1" dirty="0">
                <a:hlinkClick r:id="rId9"/>
              </a:rPr>
              <a:t>2D Features Framework</a:t>
            </a:r>
            <a:endParaRPr lang="en" altLang="zh-TW" dirty="0"/>
          </a:p>
          <a:p>
            <a:r>
              <a:rPr lang="en" altLang="zh-TW" dirty="0" err="1"/>
              <a:t>objdetect</a:t>
            </a:r>
            <a:r>
              <a:rPr lang="en" altLang="zh-TW" dirty="0"/>
              <a:t>. </a:t>
            </a:r>
            <a:r>
              <a:rPr lang="en" altLang="zh-TW" b="1" dirty="0">
                <a:hlinkClick r:id="rId10"/>
              </a:rPr>
              <a:t>Object Detection</a:t>
            </a:r>
            <a:endParaRPr lang="en" altLang="zh-TW" dirty="0"/>
          </a:p>
          <a:p>
            <a:r>
              <a:rPr lang="en" altLang="zh-TW" dirty="0" err="1"/>
              <a:t>dnn</a:t>
            </a:r>
            <a:r>
              <a:rPr lang="en" altLang="zh-TW" dirty="0"/>
              <a:t>. </a:t>
            </a:r>
            <a:r>
              <a:rPr lang="en" altLang="zh-TW" b="1" dirty="0">
                <a:hlinkClick r:id="rId11"/>
              </a:rPr>
              <a:t>Deep Neural Network module</a:t>
            </a:r>
            <a:endParaRPr lang="en" altLang="zh-TW" dirty="0"/>
          </a:p>
          <a:p>
            <a:r>
              <a:rPr lang="en" altLang="zh-TW" dirty="0"/>
              <a:t>ml. </a:t>
            </a:r>
            <a:r>
              <a:rPr lang="en" altLang="zh-TW" b="1" dirty="0">
                <a:hlinkClick r:id="rId12"/>
              </a:rPr>
              <a:t>Machine Learning</a:t>
            </a:r>
            <a:endParaRPr lang="en" altLang="zh-TW" dirty="0"/>
          </a:p>
          <a:p>
            <a:r>
              <a:rPr lang="en" altLang="zh-TW" dirty="0" err="1"/>
              <a:t>flann</a:t>
            </a:r>
            <a:r>
              <a:rPr lang="en" altLang="zh-TW" dirty="0"/>
              <a:t>. </a:t>
            </a:r>
            <a:r>
              <a:rPr lang="en" altLang="zh-TW" b="1" dirty="0">
                <a:hlinkClick r:id="rId13"/>
              </a:rPr>
              <a:t>Clustering and Search in Multi-Dimensional Spaces</a:t>
            </a:r>
            <a:endParaRPr lang="en" altLang="zh-TW" dirty="0"/>
          </a:p>
          <a:p>
            <a:r>
              <a:rPr lang="en" altLang="zh-TW" dirty="0"/>
              <a:t>photo. </a:t>
            </a:r>
            <a:r>
              <a:rPr lang="en" altLang="zh-TW" b="1" dirty="0">
                <a:hlinkClick r:id="rId14"/>
              </a:rPr>
              <a:t>Computational Photography</a:t>
            </a:r>
            <a:endParaRPr lang="en" altLang="zh-TW" dirty="0"/>
          </a:p>
          <a:p>
            <a:r>
              <a:rPr lang="en" altLang="zh-TW" dirty="0"/>
              <a:t>stitching. </a:t>
            </a:r>
            <a:r>
              <a:rPr lang="en" altLang="zh-TW" b="1" dirty="0">
                <a:hlinkClick r:id="rId15"/>
              </a:rPr>
              <a:t>Images stitching</a:t>
            </a:r>
            <a:endParaRPr lang="en" altLang="zh-TW" dirty="0"/>
          </a:p>
          <a:p>
            <a:r>
              <a:rPr lang="en" altLang="zh-TW" dirty="0" err="1"/>
              <a:t>gapi</a:t>
            </a:r>
            <a:r>
              <a:rPr lang="en" altLang="zh-TW" dirty="0"/>
              <a:t>. </a:t>
            </a:r>
            <a:r>
              <a:rPr lang="en" altLang="zh-TW" b="1" dirty="0">
                <a:hlinkClick r:id="rId16"/>
              </a:rPr>
              <a:t>Graph API</a:t>
            </a:r>
            <a:endParaRPr lang="en" altLang="zh-TW" dirty="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Releases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opencv.org</a:t>
            </a:r>
            <a:r>
              <a:rPr lang="en-US" altLang="zh-TW" dirty="0"/>
              <a:t>/</a:t>
            </a:r>
            <a:r>
              <a:rPr lang="en-US" altLang="zh-TW" dirty="0" err="1"/>
              <a:t>releases.html</a:t>
            </a:r>
            <a:endParaRPr lang="zh-TW" altLang="en-US" dirty="0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安裝與設定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dirty="0">
                <a:hlinkClick r:id="rId2"/>
              </a:rPr>
              <a:t>Official Tutorial:</a:t>
            </a:r>
            <a:br>
              <a:rPr lang="en" altLang="zh-TW" dirty="0">
                <a:hlinkClick r:id="rId2"/>
              </a:rPr>
            </a:br>
            <a:r>
              <a:rPr lang="en" altLang="zh-TW" dirty="0">
                <a:hlinkClick r:id="rId2"/>
              </a:rPr>
              <a:t>https://docs.opencv.org/master/df/d65/tutorial_table_of_content_introduction.html</a:t>
            </a:r>
            <a:endParaRPr lang="en" altLang="zh-TW" dirty="0"/>
          </a:p>
          <a:p>
            <a:r>
              <a:rPr lang="en" altLang="zh-TW" dirty="0"/>
              <a:t>Installing OpenCV 4 on Windows</a:t>
            </a:r>
            <a:br>
              <a:rPr lang="en" altLang="zh-TW" dirty="0"/>
            </a:br>
            <a:r>
              <a:rPr lang="en" altLang="zh-TW" dirty="0">
                <a:hlinkClick r:id="rId3"/>
              </a:rPr>
              <a:t>https://www.learnopencv.com/install-opencv-4-on-windows/</a:t>
            </a:r>
            <a:endParaRPr lang="en" altLang="zh-TW" dirty="0"/>
          </a:p>
          <a:p>
            <a:r>
              <a:rPr lang="en" altLang="zh-TW" dirty="0"/>
              <a:t>Installing OpenCV 4 on </a:t>
            </a:r>
            <a:r>
              <a:rPr lang="en" altLang="zh-TW" dirty="0" err="1"/>
              <a:t>Ububtu</a:t>
            </a:r>
            <a:r>
              <a:rPr lang="en" altLang="zh-TW" dirty="0"/>
              <a:t/>
            </a:r>
            <a:br>
              <a:rPr lang="en" altLang="zh-TW" dirty="0"/>
            </a:br>
            <a:r>
              <a:rPr lang="en" altLang="zh-TW" dirty="0">
                <a:hlinkClick r:id="rId4"/>
              </a:rPr>
              <a:t>https://www.learnopencv.com/install-opencv-4-on-ubuntu-16-04/</a:t>
            </a:r>
            <a:endParaRPr lang="en" altLang="zh-TW" dirty="0"/>
          </a:p>
          <a:p>
            <a:endParaRPr lang="zh-TW" altLang="en-US" dirty="0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OpenCV 4.0.1Tutorials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Core module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Image processing module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2D features module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Deep neural networks module</a:t>
            </a:r>
            <a:endParaRPr lang="zh-TW" altLang="en-US" dirty="0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xmlns="" val="380626039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讀圖及高斯模糊</a:t>
            </a:r>
            <a:endParaRPr 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4" descr="圖片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1444532"/>
            <a:ext cx="8980021" cy="513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8706822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讀圖及高斯模糊</a:t>
            </a:r>
            <a:r>
              <a:rPr lang="en-US" altLang="zh-TW" sz="4000" dirty="0"/>
              <a:t>(</a:t>
            </a:r>
            <a:r>
              <a:rPr lang="zh-TW" altLang="en-US" sz="4000" dirty="0"/>
              <a:t>處理結果</a:t>
            </a:r>
            <a:r>
              <a:rPr lang="en-US" altLang="zh-TW" sz="4000" dirty="0"/>
              <a:t>)</a:t>
            </a:r>
            <a:endParaRPr 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圖片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96582"/>
            <a:ext cx="9144001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3362139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存取像素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C:\Users\hankkuo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974" y="1548049"/>
            <a:ext cx="6034706" cy="516956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1216329" y="1052432"/>
            <a:ext cx="7055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hlinkClick r:id="rId3"/>
              </a:rPr>
              <a:t>http://www.cs.iit.edu/~agam/cs512/lect-notes/opencv-intro/opencv-intro.html#SECTION00053000000000000000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900994030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964" y="1570008"/>
            <a:ext cx="4402266" cy="458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9230" y="1570008"/>
            <a:ext cx="4402266" cy="458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24378134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開啟攝影機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圖片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5502" y="1444532"/>
            <a:ext cx="4713015" cy="53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940141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zh-TW" altLang="en-US" sz="3200" dirty="0"/>
              <a:t>電腦視覺資料庫</a:t>
            </a:r>
            <a:r>
              <a:rPr lang="en-US" altLang="zh-TW" sz="3200" dirty="0"/>
              <a:t> (</a:t>
            </a:r>
            <a:r>
              <a:rPr lang="en-US" altLang="zh-TW" sz="3200" dirty="0" err="1"/>
              <a:t>OpenCV</a:t>
            </a:r>
            <a:r>
              <a:rPr lang="en-US" altLang="zh-TW" sz="3200" dirty="0"/>
              <a:t>)</a:t>
            </a:r>
            <a:r>
              <a:rPr lang="zh-TW" altLang="en-US" sz="3200" dirty="0"/>
              <a:t> 功能簡介</a:t>
            </a:r>
            <a:endParaRPr lang="en-US" altLang="zh-TW" sz="3200" dirty="0"/>
          </a:p>
          <a:p>
            <a:r>
              <a:rPr lang="zh-TW" altLang="en-US" dirty="0"/>
              <a:t>環境設定</a:t>
            </a:r>
            <a:endParaRPr lang="en-US" dirty="0"/>
          </a:p>
          <a:p>
            <a:r>
              <a:rPr lang="zh-TW" altLang="en-US" dirty="0"/>
              <a:t>簡單的範例</a:t>
            </a:r>
            <a:endParaRPr lang="en-US" altLang="zh-TW" dirty="0"/>
          </a:p>
          <a:p>
            <a:pPr lvl="1"/>
            <a:r>
              <a:rPr lang="zh-TW" altLang="en-US" dirty="0"/>
              <a:t>讀圖</a:t>
            </a:r>
            <a:r>
              <a:rPr lang="en-US" altLang="zh-TW" dirty="0"/>
              <a:t>&amp;</a:t>
            </a:r>
            <a:r>
              <a:rPr lang="zh-TW" altLang="en-US" dirty="0"/>
              <a:t>高斯模糊</a:t>
            </a:r>
            <a:endParaRPr lang="en-US" dirty="0"/>
          </a:p>
          <a:p>
            <a:pPr lvl="1"/>
            <a:r>
              <a:rPr lang="zh-TW" altLang="en-US" dirty="0"/>
              <a:t>開啟攝影機</a:t>
            </a:r>
            <a:endParaRPr lang="en-US" dirty="0"/>
          </a:p>
          <a:p>
            <a:r>
              <a:rPr lang="en-US" dirty="0" err="1"/>
              <a:t>OpenCV</a:t>
            </a:r>
            <a:r>
              <a:rPr lang="en-US" dirty="0"/>
              <a:t> </a:t>
            </a:r>
            <a:r>
              <a:rPr lang="zh-TW" altLang="en-US" dirty="0"/>
              <a:t>專案</a:t>
            </a:r>
            <a:endParaRPr lang="en-US" altLang="zh-TW" dirty="0"/>
          </a:p>
          <a:p>
            <a:pPr lvl="1"/>
            <a:r>
              <a:rPr lang="zh-TW" altLang="en-US" dirty="0"/>
              <a:t>影像差異</a:t>
            </a:r>
            <a:endParaRPr lang="en-US" dirty="0"/>
          </a:p>
          <a:p>
            <a:pPr lvl="1"/>
            <a:r>
              <a:rPr lang="zh-TW" altLang="en-US" dirty="0"/>
              <a:t>人臉偵測</a:t>
            </a:r>
            <a:endParaRPr lang="en-US" altLang="zh-TW" dirty="0"/>
          </a:p>
          <a:p>
            <a:pPr lvl="1"/>
            <a:r>
              <a:rPr lang="zh-TW" altLang="en-US" dirty="0"/>
              <a:t>物件偵測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影像差異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連續影像相減（</a:t>
            </a:r>
            <a:r>
              <a:rPr lang="en-US" altLang="zh-TW" dirty="0"/>
              <a:t>Temporal differencing</a:t>
            </a:r>
            <a:r>
              <a:rPr lang="zh-TW" altLang="en-US" dirty="0"/>
              <a:t>）原理是利用再時間上連續的影像做一對一的像素相減</a:t>
            </a:r>
            <a:endParaRPr lang="en-US" altLang="zh-TW" dirty="0"/>
          </a:p>
          <a:p>
            <a:r>
              <a:rPr lang="zh-TW" altLang="en-US" dirty="0"/>
              <a:t>若是兩者</a:t>
            </a:r>
            <a:r>
              <a:rPr lang="zh-TW" altLang="en-US" dirty="0">
                <a:solidFill>
                  <a:srgbClr val="FF0000"/>
                </a:solidFill>
              </a:rPr>
              <a:t>差異為零</a:t>
            </a:r>
            <a:r>
              <a:rPr lang="zh-TW" altLang="en-US" dirty="0"/>
              <a:t>，就表示此像素不屬於移動物件像素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反之</a:t>
            </a:r>
            <a:r>
              <a:rPr lang="zh-TW" altLang="en-US" dirty="0"/>
              <a:t>，則此像素為移動物件像素。</a:t>
            </a:r>
          </a:p>
        </p:txBody>
      </p:sp>
    </p:spTree>
    <p:extLst>
      <p:ext uri="{BB962C8B-B14F-4D97-AF65-F5344CB8AC3E}">
        <p14:creationId xmlns:p14="http://schemas.microsoft.com/office/powerpoint/2010/main" xmlns="" val="3514188377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5616" y="1600200"/>
            <a:ext cx="7571184" cy="1900237"/>
          </a:xfrm>
        </p:spPr>
        <p:txBody>
          <a:bodyPr/>
          <a:lstStyle/>
          <a:p>
            <a:r>
              <a:rPr lang="zh-TW" altLang="en-US" dirty="0"/>
              <a:t>由前後</a:t>
            </a:r>
            <a:r>
              <a:rPr lang="en-US" altLang="zh-TW" dirty="0"/>
              <a:t>Frame</a:t>
            </a:r>
            <a:r>
              <a:rPr lang="zh-TW" altLang="en-US" dirty="0"/>
              <a:t>相減，可以找出不相同的部位</a:t>
            </a:r>
            <a:endParaRPr lang="en-US" altLang="zh-TW" dirty="0"/>
          </a:p>
          <a:p>
            <a:r>
              <a:rPr lang="zh-TW" altLang="en-US" dirty="0"/>
              <a:t>但無法看出動作的方向</a:t>
            </a:r>
          </a:p>
        </p:txBody>
      </p:sp>
      <p:pic>
        <p:nvPicPr>
          <p:cNvPr id="2050" name="Picture 2" descr="C:\Users\hankkuo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3857628"/>
            <a:ext cx="6630988" cy="2686050"/>
          </a:xfrm>
          <a:prstGeom prst="rect">
            <a:avLst/>
          </a:prstGeom>
          <a:noFill/>
        </p:spPr>
      </p:pic>
      <p:sp>
        <p:nvSpPr>
          <p:cNvPr id="5" name="向右箭號 4"/>
          <p:cNvSpPr/>
          <p:nvPr/>
        </p:nvSpPr>
        <p:spPr>
          <a:xfrm rot="10800000">
            <a:off x="2214546" y="5786454"/>
            <a:ext cx="764390" cy="357190"/>
          </a:xfrm>
          <a:prstGeom prst="rightArrow">
            <a:avLst/>
          </a:prstGeom>
          <a:gradFill flip="none" rotWithShape="1">
            <a:gsLst>
              <a:gs pos="4400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2489873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Difference</a:t>
            </a:r>
            <a:r>
              <a:rPr lang="zh-TW" altLang="en-US" dirty="0"/>
              <a:t> 程式碼</a:t>
            </a:r>
          </a:p>
        </p:txBody>
      </p:sp>
      <p:pic>
        <p:nvPicPr>
          <p:cNvPr id="1026" name="Picture 2" descr="C:\Users\hankkuo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1186350"/>
            <a:ext cx="5602059" cy="5671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70240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優點及缺點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優點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計算簡單快速</a:t>
            </a:r>
            <a:endParaRPr lang="en-US" altLang="zh-TW" dirty="0"/>
          </a:p>
          <a:p>
            <a:pPr lvl="1"/>
            <a:r>
              <a:rPr lang="zh-TW" altLang="en-US" dirty="0"/>
              <a:t>此法對於環境的改變適應性佳</a:t>
            </a:r>
            <a:endParaRPr lang="en-US" altLang="zh-TW" dirty="0"/>
          </a:p>
          <a:p>
            <a:r>
              <a:rPr lang="zh-TW" altLang="en-US" dirty="0"/>
              <a:t>缺點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但是偵測出的移動物件常常會發生內部破碎的情形</a:t>
            </a:r>
            <a:endParaRPr lang="en-US" altLang="zh-TW" dirty="0"/>
          </a:p>
          <a:p>
            <a:pPr lvl="1"/>
            <a:r>
              <a:rPr lang="zh-TW" altLang="en-US" dirty="0"/>
              <a:t>移動物件的形狀較不完整，對於後續的移動物件追蹤與辨識將無法提供完整的資訊</a:t>
            </a:r>
          </a:p>
        </p:txBody>
      </p:sp>
    </p:spTree>
    <p:extLst>
      <p:ext uri="{BB962C8B-B14F-4D97-AF65-F5344CB8AC3E}">
        <p14:creationId xmlns:p14="http://schemas.microsoft.com/office/powerpoint/2010/main" xmlns="" val="941806649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人臉偵測</a:t>
            </a: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70353265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如何偵測具有特徵的物體，例如人臉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3429000"/>
            <a:ext cx="32099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2143116"/>
            <a:ext cx="32099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3857628"/>
            <a:ext cx="32099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84618330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挑戰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9632" y="1447800"/>
            <a:ext cx="7776864" cy="4800600"/>
          </a:xfrm>
        </p:spPr>
        <p:txBody>
          <a:bodyPr/>
          <a:lstStyle/>
          <a:p>
            <a:r>
              <a:rPr lang="zh-TW" altLang="en-US" dirty="0"/>
              <a:t>收集並標示數據是很重要的，但很花時間</a:t>
            </a:r>
            <a:endParaRPr lang="en-US" altLang="zh-TW" dirty="0"/>
          </a:p>
          <a:p>
            <a:r>
              <a:rPr lang="zh-TW" altLang="en-US" dirty="0"/>
              <a:t>如何取得的想要的特徵</a:t>
            </a:r>
            <a:endParaRPr lang="en-US" altLang="zh-TW" dirty="0"/>
          </a:p>
          <a:p>
            <a:r>
              <a:rPr lang="zh-TW" altLang="en-US" dirty="0"/>
              <a:t>如何分類</a:t>
            </a:r>
            <a:endParaRPr lang="en-US" altLang="zh-TW" dirty="0"/>
          </a:p>
          <a:p>
            <a:pPr lvl="1"/>
            <a:r>
              <a:rPr lang="zh-TW" altLang="en-US" dirty="0"/>
              <a:t>即使是巢狀或串級的分類</a:t>
            </a:r>
            <a:endParaRPr lang="en-US" altLang="zh-TW" dirty="0"/>
          </a:p>
          <a:p>
            <a:r>
              <a:rPr lang="zh-TW" altLang="en-US" dirty="0"/>
              <a:t>如何測試或檢驗</a:t>
            </a:r>
            <a:endParaRPr lang="en-US" altLang="zh-TW" dirty="0"/>
          </a:p>
          <a:p>
            <a:r>
              <a:rPr lang="zh-TW" altLang="en-US" dirty="0"/>
              <a:t>還好，我們有</a:t>
            </a:r>
            <a:r>
              <a:rPr lang="en-US" altLang="zh-TW" dirty="0" err="1"/>
              <a:t>openCV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604626084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Try our package – </a:t>
            </a:r>
            <a:r>
              <a:rPr lang="en-US" altLang="zh-TW" dirty="0" err="1"/>
              <a:t>FaceDetection</a:t>
            </a:r>
            <a:endParaRPr lang="en-US" altLang="zh-TW" dirty="0"/>
          </a:p>
          <a:p>
            <a:pPr lvl="1"/>
            <a:r>
              <a:rPr lang="en-US" altLang="zh-TW" dirty="0"/>
              <a:t>FaceDetect.cmd</a:t>
            </a:r>
            <a:br>
              <a:rPr lang="en-US" altLang="zh-TW" dirty="0"/>
            </a:br>
            <a:r>
              <a:rPr lang="en-US" altLang="zh-TW" dirty="0"/>
              <a:t>Usage: </a:t>
            </a:r>
            <a:r>
              <a:rPr lang="en-US" altLang="zh-TW" dirty="0" err="1"/>
              <a:t>facedetect</a:t>
            </a:r>
            <a:r>
              <a:rPr lang="en-US" altLang="zh-TW" dirty="0"/>
              <a:t> [--cascade="&lt;</a:t>
            </a:r>
            <a:r>
              <a:rPr lang="en-US" altLang="zh-TW" dirty="0" err="1"/>
              <a:t>cascade_path</a:t>
            </a:r>
            <a:r>
              <a:rPr lang="en-US" altLang="zh-TW" dirty="0"/>
              <a:t>&gt;"]</a:t>
            </a:r>
          </a:p>
          <a:p>
            <a:pPr lvl="1">
              <a:buNone/>
            </a:pPr>
            <a:r>
              <a:rPr lang="en-US" altLang="zh-TW" dirty="0"/>
              <a:t>	[--nested-cascade[="</a:t>
            </a:r>
            <a:r>
              <a:rPr lang="en-US" altLang="zh-TW" dirty="0" err="1"/>
              <a:t>nested_cascade_path</a:t>
            </a:r>
            <a:r>
              <a:rPr lang="en-US" altLang="zh-TW" dirty="0"/>
              <a:t>"]]</a:t>
            </a:r>
          </a:p>
          <a:p>
            <a:pPr lvl="1">
              <a:buNone/>
            </a:pPr>
            <a:r>
              <a:rPr lang="en-US" altLang="zh-TW" dirty="0"/>
              <a:t>	[--scale[=&lt;image scale&gt;</a:t>
            </a:r>
          </a:p>
          <a:p>
            <a:pPr lvl="1">
              <a:buNone/>
            </a:pPr>
            <a:r>
              <a:rPr lang="en-US" altLang="zh-TW" dirty="0"/>
              <a:t>	[</a:t>
            </a:r>
            <a:r>
              <a:rPr lang="en-US" altLang="zh-TW" dirty="0" err="1"/>
              <a:t>filename|camera_index</a:t>
            </a:r>
            <a:r>
              <a:rPr lang="en-US" altLang="zh-TW" dirty="0"/>
              <a:t>]</a:t>
            </a:r>
          </a:p>
          <a:p>
            <a:pPr lvl="1"/>
            <a:r>
              <a:rPr lang="en-US" altLang="zh-TW" dirty="0"/>
              <a:t>FaceDetect.exe</a:t>
            </a:r>
            <a:br>
              <a:rPr lang="en-US" altLang="zh-TW" dirty="0"/>
            </a:br>
            <a:r>
              <a:rPr lang="zh-TW" altLang="en-US" dirty="0"/>
              <a:t>執行辨識的程式</a:t>
            </a:r>
          </a:p>
        </p:txBody>
      </p:sp>
    </p:spTree>
    <p:extLst>
      <p:ext uri="{BB962C8B-B14F-4D97-AF65-F5344CB8AC3E}">
        <p14:creationId xmlns:p14="http://schemas.microsoft.com/office/powerpoint/2010/main" xmlns="" val="2842987171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正面臉部偵測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9632" y="1412776"/>
            <a:ext cx="7427168" cy="1828799"/>
          </a:xfrm>
        </p:spPr>
        <p:txBody>
          <a:bodyPr>
            <a:noAutofit/>
          </a:bodyPr>
          <a:lstStyle/>
          <a:p>
            <a:r>
              <a:rPr lang="en-US" altLang="zh-TW" sz="2000" dirty="0" err="1"/>
              <a:t>Facedetect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>--cascade="./</a:t>
            </a:r>
            <a:r>
              <a:rPr lang="en-US" altLang="zh-TW" sz="2000" dirty="0" err="1"/>
              <a:t>haarcascades</a:t>
            </a:r>
            <a:r>
              <a:rPr lang="en-US" altLang="zh-TW" sz="2000" dirty="0"/>
              <a:t>/haarcascade_frontalface_alt.xml”</a:t>
            </a:r>
            <a:br>
              <a:rPr lang="en-US" altLang="zh-TW" sz="2000" dirty="0"/>
            </a:br>
            <a:r>
              <a:rPr lang="en-US" altLang="zh-TW" sz="2000" dirty="0"/>
              <a:t>--nested-cascade="./</a:t>
            </a:r>
            <a:r>
              <a:rPr lang="en-US" altLang="zh-TW" sz="2000" dirty="0" err="1"/>
              <a:t>haarcascades</a:t>
            </a:r>
            <a:r>
              <a:rPr lang="en-US" altLang="zh-TW" sz="2000" dirty="0"/>
              <a:t>/haarcascade_eye.xml”</a:t>
            </a:r>
            <a:br>
              <a:rPr lang="en-US" altLang="zh-TW" sz="2000" dirty="0"/>
            </a:br>
            <a:r>
              <a:rPr lang="en-US" altLang="zh-TW" sz="2000" dirty="0"/>
              <a:t>--scale=1.3 </a:t>
            </a:r>
          </a:p>
          <a:p>
            <a:r>
              <a:rPr lang="zh-TW" altLang="en-US" sz="2000" dirty="0"/>
              <a:t>先找到在正面的臉</a:t>
            </a:r>
            <a:endParaRPr lang="en-US" altLang="zh-TW" sz="2000" dirty="0"/>
          </a:p>
          <a:p>
            <a:r>
              <a:rPr lang="zh-TW" altLang="en-US" sz="2000" dirty="0"/>
              <a:t>接者尋找眼睛</a:t>
            </a:r>
            <a:endParaRPr lang="en-US" altLang="zh-TW" sz="2000" dirty="0"/>
          </a:p>
          <a:p>
            <a:r>
              <a:rPr lang="zh-TW" altLang="en-US" sz="2000" dirty="0"/>
              <a:t>縮放標記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4005064"/>
            <a:ext cx="32099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4005064"/>
            <a:ext cx="32099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8085807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試試其他模組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3648" y="1196752"/>
            <a:ext cx="7498080" cy="4800600"/>
          </a:xfrm>
        </p:spPr>
        <p:txBody>
          <a:bodyPr>
            <a:noAutofit/>
          </a:bodyPr>
          <a:lstStyle/>
          <a:p>
            <a:r>
              <a:rPr lang="en-US" altLang="zh-TW" sz="1400" dirty="0"/>
              <a:t>haarcascade_eye.xml</a:t>
            </a:r>
          </a:p>
          <a:p>
            <a:r>
              <a:rPr lang="en-US" altLang="zh-TW" sz="1400" dirty="0"/>
              <a:t>haarcascade_eye_tree_eyeglasses.xml</a:t>
            </a:r>
          </a:p>
          <a:p>
            <a:r>
              <a:rPr lang="en-US" altLang="zh-TW" sz="1400" dirty="0"/>
              <a:t>haarcascade_frontalface_alt.xml</a:t>
            </a:r>
          </a:p>
          <a:p>
            <a:r>
              <a:rPr lang="en-US" altLang="zh-TW" sz="1400" dirty="0"/>
              <a:t>haarcascade_frontalface_alt2.xml</a:t>
            </a:r>
          </a:p>
          <a:p>
            <a:r>
              <a:rPr lang="en-US" altLang="zh-TW" sz="1400" dirty="0"/>
              <a:t>haarcascade_frontalface_alt_tree.xml</a:t>
            </a:r>
          </a:p>
          <a:p>
            <a:r>
              <a:rPr lang="en-US" altLang="zh-TW" sz="1400" dirty="0"/>
              <a:t>haarcascade_frontalface_default.xml</a:t>
            </a:r>
          </a:p>
          <a:p>
            <a:r>
              <a:rPr lang="en-US" altLang="zh-TW" sz="1400" dirty="0"/>
              <a:t>haarcascade_fullbody.xml</a:t>
            </a:r>
          </a:p>
          <a:p>
            <a:r>
              <a:rPr lang="en-US" altLang="zh-TW" sz="1400" dirty="0"/>
              <a:t>haarcascade_lefteye_2splits.xml</a:t>
            </a:r>
          </a:p>
          <a:p>
            <a:r>
              <a:rPr lang="en-US" altLang="zh-TW" sz="1400" dirty="0"/>
              <a:t>haarcascade_lowerbody.xml</a:t>
            </a:r>
          </a:p>
          <a:p>
            <a:r>
              <a:rPr lang="en-US" altLang="zh-TW" sz="1400" dirty="0"/>
              <a:t>haarcascade_mcs_eyepair_big.xml</a:t>
            </a:r>
          </a:p>
          <a:p>
            <a:r>
              <a:rPr lang="en-US" altLang="zh-TW" sz="1400" dirty="0"/>
              <a:t>haarcascade_mcs_eyepair_small.xml</a:t>
            </a:r>
          </a:p>
          <a:p>
            <a:r>
              <a:rPr lang="en-US" altLang="zh-TW" sz="1400" dirty="0"/>
              <a:t>haarcascade_mcs_lefteye.xml</a:t>
            </a:r>
          </a:p>
          <a:p>
            <a:r>
              <a:rPr lang="en-US" altLang="zh-TW" sz="1400" dirty="0"/>
              <a:t>haarcascade_mcs_mouth.xml</a:t>
            </a:r>
          </a:p>
          <a:p>
            <a:r>
              <a:rPr lang="en-US" altLang="zh-TW" sz="1400" dirty="0"/>
              <a:t>haarcascade_mcs_nose.xml</a:t>
            </a:r>
          </a:p>
          <a:p>
            <a:r>
              <a:rPr lang="en-US" altLang="zh-TW" sz="1400" dirty="0"/>
              <a:t>haarcascade_mcs_righteye.xml</a:t>
            </a:r>
          </a:p>
          <a:p>
            <a:r>
              <a:rPr lang="en-US" altLang="zh-TW" sz="1400" dirty="0"/>
              <a:t>haarcascade_mcs_upperbody.xml</a:t>
            </a:r>
          </a:p>
          <a:p>
            <a:r>
              <a:rPr lang="en-US" altLang="zh-TW" sz="1400" dirty="0"/>
              <a:t>haarcascade_profileface.xml</a:t>
            </a:r>
          </a:p>
          <a:p>
            <a:r>
              <a:rPr lang="en-US" altLang="zh-TW" sz="1400" dirty="0"/>
              <a:t>haarcascade_righteye_2splits.xml</a:t>
            </a:r>
          </a:p>
          <a:p>
            <a:r>
              <a:rPr lang="en-US" altLang="zh-TW" sz="1400" dirty="0"/>
              <a:t>haarcascade_upperbody.xml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8278985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dirty="0" err="1">
                <a:hlinkClick r:id="rId2"/>
              </a:rPr>
              <a:t>OpenCV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22156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err="1"/>
              <a:t>OpenCV</a:t>
            </a:r>
            <a:r>
              <a:rPr lang="zh-TW" altLang="en-US" dirty="0"/>
              <a:t>（開放原始碼之電腦視覺）包含眾多即時電腦視覺功能的函式庫。</a:t>
            </a:r>
            <a:endParaRPr lang="en-US" altLang="zh-TW" dirty="0"/>
          </a:p>
          <a:p>
            <a:r>
              <a:rPr lang="zh-TW" altLang="en-US" dirty="0"/>
              <a:t>應用領域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影像處理</a:t>
            </a:r>
            <a:endParaRPr lang="en-US" altLang="zh-TW" dirty="0"/>
          </a:p>
          <a:p>
            <a:pPr lvl="1"/>
            <a:r>
              <a:rPr lang="zh-TW" altLang="en-US" dirty="0"/>
              <a:t>人機介面</a:t>
            </a:r>
            <a:r>
              <a:rPr lang="en-US" dirty="0"/>
              <a:t>(HCI)</a:t>
            </a:r>
          </a:p>
          <a:p>
            <a:pPr lvl="1"/>
            <a:r>
              <a:rPr lang="zh-TW" altLang="en-US" dirty="0"/>
              <a:t>物件辨識</a:t>
            </a:r>
            <a:endParaRPr lang="en-US" altLang="zh-TW" dirty="0"/>
          </a:p>
          <a:p>
            <a:pPr lvl="1"/>
            <a:r>
              <a:rPr lang="zh-TW" altLang="en-US" dirty="0"/>
              <a:t>影像切割</a:t>
            </a:r>
            <a:endParaRPr lang="en-US" altLang="zh-TW" dirty="0"/>
          </a:p>
          <a:p>
            <a:pPr lvl="1"/>
            <a:r>
              <a:rPr lang="zh-TW" altLang="en-US" dirty="0"/>
              <a:t>人臉辨識</a:t>
            </a:r>
            <a:endParaRPr lang="en-US" altLang="zh-TW" dirty="0"/>
          </a:p>
          <a:p>
            <a:pPr lvl="1"/>
            <a:r>
              <a:rPr lang="zh-TW" altLang="en-US" dirty="0"/>
              <a:t>手勢辨識</a:t>
            </a:r>
            <a:endParaRPr lang="en-US" altLang="zh-TW" dirty="0"/>
          </a:p>
          <a:p>
            <a:pPr lvl="1"/>
            <a:r>
              <a:rPr lang="zh-TW" altLang="en-US" dirty="0"/>
              <a:t>移動偵測</a:t>
            </a:r>
            <a:endParaRPr lang="en-US" dirty="0"/>
          </a:p>
          <a:p>
            <a:pPr lvl="1"/>
            <a:r>
              <a:rPr lang="zh-TW" altLang="en-US" dirty="0"/>
              <a:t>動作認知</a:t>
            </a:r>
            <a:endParaRPr lang="en-US" altLang="zh-TW" dirty="0"/>
          </a:p>
          <a:p>
            <a:pPr lvl="1"/>
            <a:r>
              <a:rPr lang="zh-TW" altLang="en-US" dirty="0"/>
              <a:t>場景重構</a:t>
            </a:r>
            <a:r>
              <a:rPr lang="en-US" dirty="0"/>
              <a:t>(Structure From Motion)</a:t>
            </a:r>
          </a:p>
          <a:p>
            <a:pPr lvl="1"/>
            <a:r>
              <a:rPr lang="zh-TW" altLang="en-US" dirty="0"/>
              <a:t>立體和多台攝影機校正及深度計算</a:t>
            </a:r>
            <a:endParaRPr lang="en-US" altLang="zh-TW" dirty="0"/>
          </a:p>
          <a:p>
            <a:pPr lvl="1"/>
            <a:r>
              <a:rPr lang="zh-TW" altLang="en-US" dirty="0"/>
              <a:t>移動機器人視覺</a:t>
            </a:r>
            <a:endParaRPr lang="en-US" altLang="zh-TW" dirty="0"/>
          </a:p>
          <a:p>
            <a:pPr lvl="1"/>
            <a:r>
              <a:rPr lang="zh-CN" altLang="en-US" dirty="0"/>
              <a:t>機器學習</a:t>
            </a:r>
            <a:endParaRPr lang="en-US" altLang="zh-TW" dirty="0"/>
          </a:p>
          <a:p>
            <a:pPr lvl="1"/>
            <a:r>
              <a:rPr lang="zh-TW" altLang="en-US" dirty="0">
                <a:hlinkClick r:id="rId3"/>
              </a:rPr>
              <a:t>深度學習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如何製作自己的</a:t>
            </a:r>
            <a:r>
              <a:rPr lang="en-US" altLang="zh-TW" dirty="0"/>
              <a:t>Object Detector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077544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TW" dirty="0">
                <a:ea typeface="新細明體" pitchFamily="18" charset="-120"/>
              </a:rPr>
              <a:t>Collect a database of positive samples and a database of negative samples.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TW" dirty="0">
                <a:ea typeface="新細明體" pitchFamily="18" charset="-120"/>
              </a:rPr>
              <a:t>Mark object by objectmarker.exe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TW" dirty="0">
                <a:ea typeface="新細明體" pitchFamily="18" charset="-120"/>
              </a:rPr>
              <a:t>Build a </a:t>
            </a:r>
            <a:r>
              <a:rPr lang="en-US" altLang="zh-TW" dirty="0" err="1">
                <a:ea typeface="新細明體" pitchFamily="18" charset="-120"/>
              </a:rPr>
              <a:t>vec</a:t>
            </a:r>
            <a:r>
              <a:rPr lang="en-US" altLang="zh-TW" dirty="0">
                <a:ea typeface="新細明體" pitchFamily="18" charset="-120"/>
              </a:rPr>
              <a:t> file out of positive samples  using createsamples.exe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TW" dirty="0">
                <a:ea typeface="新細明體" pitchFamily="18" charset="-120"/>
              </a:rPr>
              <a:t>Run haartraining.exe to build the classifier.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TW" dirty="0">
                <a:ea typeface="新細明體" pitchFamily="18" charset="-120"/>
              </a:rPr>
              <a:t>Run performance.exe to evaluate the classifier.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TW" dirty="0">
                <a:ea typeface="新細明體" pitchFamily="18" charset="-120"/>
              </a:rPr>
              <a:t>Run haarconv.exe to convert classifier to .xml file </a:t>
            </a:r>
          </a:p>
          <a:p>
            <a:endParaRPr lang="zh-TW" altLang="en-US" dirty="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3000" dirty="0">
                <a:latin typeface="+mn-ea"/>
              </a:rPr>
              <a:t>Original paper: </a:t>
            </a:r>
            <a:r>
              <a:rPr lang="en-US" altLang="zh-TW" sz="3000" u="sng" dirty="0">
                <a:solidFill>
                  <a:srgbClr val="FF0000"/>
                </a:solidFill>
                <a:latin typeface="+mn-ea"/>
                <a:hlinkClick r:id="rId2"/>
              </a:rPr>
              <a:t>http://research.microsoft.com/~viola/Pubs/Detect/violaJones_CVPR2001.pdf</a:t>
            </a:r>
            <a:endParaRPr lang="en-US" altLang="zh-TW" sz="3000" u="sng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3000" dirty="0">
                <a:latin typeface="+mn-ea"/>
              </a:rPr>
              <a:t>How-to build a cascade of boosted classifiers based on </a:t>
            </a:r>
            <a:r>
              <a:rPr lang="en-US" altLang="zh-TW" sz="3000" dirty="0" err="1">
                <a:latin typeface="+mn-ea"/>
              </a:rPr>
              <a:t>Haar</a:t>
            </a:r>
            <a:r>
              <a:rPr lang="en-US" altLang="zh-TW" sz="3000" dirty="0">
                <a:latin typeface="+mn-ea"/>
              </a:rPr>
              <a:t>-like features: </a:t>
            </a:r>
            <a:r>
              <a:rPr lang="en-US" altLang="zh-TW" sz="3000" u="sng" dirty="0">
                <a:solidFill>
                  <a:schemeClr val="hlink"/>
                </a:solidFill>
                <a:latin typeface="+mn-ea"/>
              </a:rPr>
              <a:t>http://lab.cntl.kyutech.ac.jp/~kobalab/nishida/opencv/OpenCV_ObjectDetection_HowTo.pdf</a:t>
            </a:r>
          </a:p>
          <a:p>
            <a:r>
              <a:rPr lang="en-US" altLang="zh-TW" sz="3000" dirty="0">
                <a:latin typeface="+mn-ea"/>
              </a:rPr>
              <a:t>Objectmarker.exe and haarconv.exe, *.dll: </a:t>
            </a:r>
            <a:r>
              <a:rPr lang="en-US" altLang="zh-TW" sz="3000" dirty="0">
                <a:solidFill>
                  <a:schemeClr val="hlink"/>
                </a:solidFill>
                <a:latin typeface="+mn-ea"/>
                <a:hlinkClick r:id="rId3"/>
              </a:rPr>
              <a:t>http://www.iem.pw.edu.pl/~domanskj/haarkit.rar</a:t>
            </a:r>
            <a:endParaRPr lang="en-US" altLang="zh-TW" sz="3000" dirty="0">
              <a:solidFill>
                <a:schemeClr val="hlink"/>
              </a:solidFill>
              <a:latin typeface="+mn-ea"/>
            </a:endParaRPr>
          </a:p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altLang="zh-TW" sz="3000" dirty="0">
                <a:latin typeface="+mn-ea"/>
                <a:hlinkClick r:id="rId4"/>
              </a:rPr>
              <a:t>http://note.sonots.com/SciSoftware/haartraining.html</a:t>
            </a:r>
            <a:endParaRPr lang="zh-TW" altLang="en-US" sz="3000" dirty="0">
              <a:latin typeface="+mn-ea"/>
            </a:endParaRPr>
          </a:p>
          <a:p>
            <a:endParaRPr lang="en-US" altLang="zh-TW" b="1" dirty="0">
              <a:solidFill>
                <a:schemeClr val="hlink"/>
              </a:solidFill>
              <a:latin typeface="+mn-ea"/>
            </a:endParaRPr>
          </a:p>
          <a:p>
            <a:endParaRPr lang="zh-TW" altLang="en-US" dirty="0"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err="1"/>
              <a:t>OpenVino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Intel official site: </a:t>
            </a:r>
          </a:p>
          <a:p>
            <a:r>
              <a:rPr lang="en" altLang="zh-TW" dirty="0">
                <a:hlinkClick r:id="rId2"/>
              </a:rPr>
              <a:t>https://software.intel.com/en-us/openvino-toolkit/documentation/get-started</a:t>
            </a:r>
            <a:endParaRPr lang="en" altLang="zh-TW" dirty="0"/>
          </a:p>
          <a:p>
            <a:r>
              <a:rPr lang="en" dirty="0"/>
              <a:t>Learn OpenCV: </a:t>
            </a:r>
            <a:r>
              <a:rPr lang="en" altLang="zh-TW" dirty="0">
                <a:hlinkClick r:id="rId3"/>
              </a:rPr>
              <a:t>https://www.learnopencv.com/using-openvino-with-opencv/</a:t>
            </a:r>
            <a:endParaRPr lang="en" altLang="zh-TW" dirty="0"/>
          </a:p>
          <a:p>
            <a:r>
              <a:rPr lang="en" dirty="0"/>
              <a:t>CVPR 2018 Tutorial: </a:t>
            </a:r>
            <a:r>
              <a:rPr lang="en" altLang="zh-TW" dirty="0">
                <a:hlinkClick r:id="rId4"/>
              </a:rPr>
              <a:t>https://opencv.org/CVPR-2018-tutorial.html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31293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HI!</a:t>
            </a:r>
            <a:r>
              <a:rPr lang="zh-TW" altLang="en-US" dirty="0"/>
              <a:t> </a:t>
            </a:r>
            <a:r>
              <a:rPr lang="en-US" dirty="0" err="1"/>
              <a:t>OpenCV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hlinkClick r:id="rId2"/>
              </a:rPr>
              <a:t>http://opencv.org/</a:t>
            </a:r>
            <a:endParaRPr lang="en-US" altLang="zh-TW" dirty="0"/>
          </a:p>
          <a:p>
            <a:r>
              <a:rPr lang="zh-TW" altLang="en-US" dirty="0"/>
              <a:t>從英特爾</a:t>
            </a:r>
            <a:r>
              <a:rPr lang="en-US" altLang="zh-TW" dirty="0"/>
              <a:t>1999</a:t>
            </a:r>
            <a:r>
              <a:rPr lang="zh-TW" altLang="en-US" dirty="0"/>
              <a:t>年發布</a:t>
            </a:r>
            <a:r>
              <a:rPr lang="en-US" altLang="zh-TW" dirty="0" err="1"/>
              <a:t>OpenCV</a:t>
            </a:r>
            <a:r>
              <a:rPr lang="zh-TW" altLang="en-US" dirty="0"/>
              <a:t>以來，功能仍持續更新與增加中</a:t>
            </a:r>
            <a:endParaRPr lang="en-US" dirty="0"/>
          </a:p>
          <a:p>
            <a:r>
              <a:rPr lang="zh-TW" altLang="en-US" dirty="0"/>
              <a:t>最新的版本為</a:t>
            </a:r>
            <a:r>
              <a:rPr lang="en-US" altLang="zh-TW" dirty="0" smtClean="0"/>
              <a:t>4.2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 smtClean="0"/>
              <a:t>Dec</a:t>
            </a:r>
            <a:r>
              <a:rPr lang="en-US" altLang="zh-TW" dirty="0" smtClean="0"/>
              <a:t>. </a:t>
            </a:r>
            <a:r>
              <a:rPr lang="en-US" altLang="zh-TW" dirty="0"/>
              <a:t>2019)</a:t>
            </a:r>
          </a:p>
          <a:p>
            <a:r>
              <a:rPr lang="en-US" altLang="zh-TW" dirty="0"/>
              <a:t>1.x </a:t>
            </a:r>
            <a:r>
              <a:rPr lang="zh-TW" altLang="en-US" dirty="0"/>
              <a:t>的原始碼是用</a:t>
            </a:r>
            <a:r>
              <a:rPr lang="en-US" altLang="zh-TW" dirty="0"/>
              <a:t>C</a:t>
            </a:r>
            <a:r>
              <a:rPr lang="zh-TW" altLang="en-US" dirty="0"/>
              <a:t>語言編寫，</a:t>
            </a:r>
            <a:r>
              <a:rPr lang="en-US" altLang="zh-TW" dirty="0"/>
              <a:t>2.x</a:t>
            </a:r>
            <a:r>
              <a:rPr lang="zh-TW" altLang="en-US" dirty="0"/>
              <a:t>改以</a:t>
            </a:r>
            <a:r>
              <a:rPr lang="en-US" dirty="0"/>
              <a:t>C++</a:t>
            </a:r>
            <a:r>
              <a:rPr lang="zh-TW" altLang="en-US" dirty="0"/>
              <a:t>編寫</a:t>
            </a:r>
            <a:endParaRPr lang="en-US" altLang="zh-TW" dirty="0"/>
          </a:p>
          <a:p>
            <a:r>
              <a:rPr lang="zh-TW" altLang="en" dirty="0"/>
              <a:t>Ｗ</a:t>
            </a:r>
            <a:r>
              <a:rPr lang="en" altLang="zh-TW" dirty="0" err="1"/>
              <a:t>ith</a:t>
            </a:r>
            <a:r>
              <a:rPr lang="en" altLang="zh-TW" dirty="0"/>
              <a:t> C++, Python, Java and MATLAB interfaces</a:t>
            </a:r>
            <a:endParaRPr lang="en-US" dirty="0"/>
          </a:p>
          <a:p>
            <a:r>
              <a:rPr lang="zh-TW" altLang="en-US" dirty="0"/>
              <a:t>跨平台</a:t>
            </a:r>
            <a:r>
              <a:rPr lang="en-US" dirty="0"/>
              <a:t>: Windows, </a:t>
            </a:r>
            <a:r>
              <a:rPr lang="en-US" dirty="0" err="1"/>
              <a:t>xNIX</a:t>
            </a:r>
            <a:r>
              <a:rPr lang="en-US" dirty="0"/>
              <a:t>, MacOS, Android, iOS, Unity, etc.</a:t>
            </a:r>
          </a:p>
          <a:p>
            <a:r>
              <a:rPr lang="en-US" altLang="zh-TW" dirty="0"/>
              <a:t>Over 2500 algorithms (functions) in </a:t>
            </a:r>
            <a:r>
              <a:rPr lang="en-US" altLang="zh-TW" dirty="0" err="1"/>
              <a:t>OpenCV</a:t>
            </a:r>
            <a:r>
              <a:rPr lang="en-US" altLang="zh-TW" dirty="0"/>
              <a:t> </a:t>
            </a:r>
            <a:r>
              <a:rPr lang="en-US" altLang="zh-TW" dirty="0" smtClean="0"/>
              <a:t>4.2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http://opencv.org/books.html</a:t>
            </a:r>
            <a:endParaRPr lang="zh-TW" altLang="en-US" dirty="0"/>
          </a:p>
        </p:txBody>
      </p:sp>
      <p:pic>
        <p:nvPicPr>
          <p:cNvPr id="1026" name="Picture 2" descr="Learning OpenCV -- overview of OpenCV, functions et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564904"/>
            <a:ext cx="2016224" cy="2721519"/>
          </a:xfrm>
          <a:prstGeom prst="rect">
            <a:avLst/>
          </a:prstGeom>
          <a:noFill/>
        </p:spPr>
      </p:pic>
      <p:pic>
        <p:nvPicPr>
          <p:cNvPr id="1028" name="Picture 4" descr="Cook book examples with OpenCV 2.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564904"/>
            <a:ext cx="2232248" cy="2770679"/>
          </a:xfrm>
          <a:prstGeom prst="rect">
            <a:avLst/>
          </a:prstGeom>
          <a:noFill/>
        </p:spPr>
      </p:pic>
      <p:pic>
        <p:nvPicPr>
          <p:cNvPr id="1030" name="Picture 6" descr="Mastering OpenCV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2492896"/>
            <a:ext cx="2304256" cy="283423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buClr>
                <a:srgbClr val="000000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b="1" dirty="0" err="1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OpenCV</a:t>
            </a:r>
            <a:r>
              <a:rPr lang="en-US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zh-TW" altLang="en-US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發展歷史</a:t>
            </a:r>
            <a:endParaRPr lang="en-US" sz="36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914400" y="1052736"/>
            <a:ext cx="8229600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動機起源於讓電腦視覺有更低的門檻，並充分利用 </a:t>
            </a:r>
            <a:r>
              <a:rPr lang="en-US" altLang="zh-TW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Intel </a:t>
            </a:r>
            <a:r>
              <a:rPr lang="zh-TW" altLang="en-US" sz="28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處理器的運算效能</a:t>
            </a:r>
            <a:endParaRPr lang="en-US" altLang="zh-TW" sz="28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Timeline:</a:t>
            </a: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800" dirty="0">
              <a:solidFill>
                <a:srgbClr val="000000"/>
              </a:solidFill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800" dirty="0">
              <a:solidFill>
                <a:srgbClr val="000000"/>
              </a:solidFill>
            </a:endParaRPr>
          </a:p>
          <a:p>
            <a:pPr marL="341313" indent="-341313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31746" name="Picture 2" descr="「opencv timeline」的圖片搜尋結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556792"/>
            <a:ext cx="2819400" cy="5029201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應用範例</a:t>
            </a:r>
            <a:r>
              <a:rPr lang="en-US" altLang="zh-TW" dirty="0"/>
              <a:t>:</a:t>
            </a:r>
            <a:r>
              <a:rPr lang="zh-TW" altLang="en-US" dirty="0"/>
              <a:t>自動駕駛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 descr="laser_to_vis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284984"/>
            <a:ext cx="7542212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rd2.avi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4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1340768"/>
            <a:ext cx="1922463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092744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3" descr="C:\Users\Gary Bradski\Projects\opencvbook\figs\incoming\12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4763"/>
            <a:ext cx="2195512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51" descr="C:\Users\Gary Bradski\Projects\opencvbook\figs\incoming\8-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35300" y="2373313"/>
            <a:ext cx="1233488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6" descr="HandDistrac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33700" y="4557713"/>
            <a:ext cx="10668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8" descr="Demo_eHMM_web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891088"/>
            <a:ext cx="107315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42" descr="face_detection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546725"/>
            <a:ext cx="1139825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2" descr="Snake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62650" y="5114925"/>
            <a:ext cx="10922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31763"/>
            <a:ext cx="8972550" cy="762000"/>
          </a:xfrm>
        </p:spPr>
        <p:txBody>
          <a:bodyPr/>
          <a:lstStyle/>
          <a:p>
            <a:pPr algn="l" eaLnBrk="1" hangingPunct="1">
              <a:lnSpc>
                <a:spcPct val="65000"/>
              </a:lnSpc>
            </a:pPr>
            <a:r>
              <a:rPr lang="en-US" b="1" u="sng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OpenCV</a:t>
            </a:r>
            <a:r>
              <a:rPr lang="en-US" b="1" u="sng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Overview: </a:t>
            </a:r>
            <a:endParaRPr lang="en-US" sz="5400" b="1" u="sng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24587" name="Picture 6" descr="pyramid"/>
          <p:cNvPicPr>
            <a:picLocks noGrp="1" noChangeAspect="1" noChangeArrowheads="1"/>
          </p:cNvPicPr>
          <p:nvPr>
            <p:ph idx="1"/>
          </p:nvPr>
        </p:nvPicPr>
        <p:blipFill>
          <a:blip r:embed="rId12" cstate="print"/>
          <a:srcRect/>
          <a:stretch>
            <a:fillRect/>
          </a:stretch>
        </p:blipFill>
        <p:spPr>
          <a:xfrm>
            <a:off x="5875338" y="1028700"/>
            <a:ext cx="1068387" cy="1108075"/>
          </a:xfrm>
        </p:spPr>
      </p:pic>
      <p:sp>
        <p:nvSpPr>
          <p:cNvPr id="24585" name="Text Box 4"/>
          <p:cNvSpPr txBox="1">
            <a:spLocks noChangeArrowheads="1"/>
          </p:cNvSpPr>
          <p:nvPr/>
        </p:nvSpPr>
        <p:spPr bwMode="auto">
          <a:xfrm>
            <a:off x="1079500" y="1044575"/>
            <a:ext cx="43053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charset="0"/>
              </a:rPr>
              <a:t>通用圖像處理函式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4586" name="Text Box 5"/>
          <p:cNvSpPr txBox="1">
            <a:spLocks noChangeArrowheads="1"/>
          </p:cNvSpPr>
          <p:nvPr/>
        </p:nvSpPr>
        <p:spPr bwMode="auto">
          <a:xfrm>
            <a:off x="1117600" y="4889500"/>
            <a:ext cx="1574800" cy="677108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charset="0"/>
              </a:rPr>
              <a:t>機器學習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Times New Roman" charset="0"/>
              </a:rPr>
              <a:t>偵測與辨識</a:t>
            </a:r>
            <a:endParaRPr lang="en-US" sz="1600" dirty="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24588" name="Picture 7" descr="camera_Tracking_Calibration_Objec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62638" y="2355850"/>
            <a:ext cx="108585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9" name="Picture 9" descr="Eigen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33700" y="6096000"/>
            <a:ext cx="107156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0" name="Picture 10" descr="BackgroundSequenc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2359025"/>
            <a:ext cx="1082675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1" name="Picture 11" descr="DistanceMap_web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3667125"/>
            <a:ext cx="1084263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2" name="Picture 12" descr="HoughLines_web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35300" y="3259138"/>
            <a:ext cx="1069975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3" name="Picture 13" descr="ContourTree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938463" y="1695450"/>
            <a:ext cx="1065212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4" name="Picture 14" descr="Morphology1_web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0" y="1038225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5" name="Picture 15" descr="OpenCV_Structure_web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72163" y="3662363"/>
            <a:ext cx="1062037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6" name="Text Box 18"/>
          <p:cNvSpPr txBox="1">
            <a:spLocks noChangeArrowheads="1"/>
          </p:cNvSpPr>
          <p:nvPr/>
        </p:nvSpPr>
        <p:spPr bwMode="auto">
          <a:xfrm>
            <a:off x="1079500" y="2355850"/>
            <a:ext cx="18161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latin typeface="Times New Roman" charset="0"/>
              </a:rPr>
              <a:t>切割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4597" name="Text Box 20"/>
          <p:cNvSpPr txBox="1">
            <a:spLocks noChangeArrowheads="1"/>
          </p:cNvSpPr>
          <p:nvPr/>
        </p:nvSpPr>
        <p:spPr bwMode="auto">
          <a:xfrm>
            <a:off x="4013200" y="4573588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charset="0"/>
              </a:rPr>
              <a:t>追蹤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4598" name="Text Box 21"/>
          <p:cNvSpPr txBox="1">
            <a:spLocks noChangeArrowheads="1"/>
          </p:cNvSpPr>
          <p:nvPr/>
        </p:nvSpPr>
        <p:spPr bwMode="auto">
          <a:xfrm>
            <a:off x="4013200" y="6099175"/>
            <a:ext cx="1682750" cy="40011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charset="0"/>
              </a:rPr>
              <a:t>矩陣數學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6946900" y="3663950"/>
            <a:ext cx="2000250" cy="40011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charset="0"/>
              </a:rPr>
              <a:t>工具和資料結構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7051675" y="5113338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charset="0"/>
              </a:rPr>
              <a:t>Fitting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4601" name="Text Box 26"/>
          <p:cNvSpPr txBox="1">
            <a:spLocks noChangeArrowheads="1"/>
          </p:cNvSpPr>
          <p:nvPr/>
        </p:nvSpPr>
        <p:spPr bwMode="auto">
          <a:xfrm>
            <a:off x="6946900" y="1036638"/>
            <a:ext cx="2016125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latin typeface="Times New Roman" charset="0"/>
              </a:rPr>
              <a:t>影像</a:t>
            </a:r>
            <a:r>
              <a:rPr lang="zh-TW" altLang="en-US" sz="2000" dirty="0">
                <a:solidFill>
                  <a:schemeClr val="tx1"/>
                </a:solidFill>
                <a:latin typeface="Times New Roman" charset="0"/>
              </a:rPr>
              <a:t>金字塔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220195" name="SimpleSnake.avi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xmlns="" r:link="rId21"/>
              </p:ext>
            </p:ext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056438" y="5514975"/>
            <a:ext cx="893762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7" name="calib_3D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xmlns="" r:link="rId23"/>
              </p:ext>
            </p:ext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868988" y="2938463"/>
            <a:ext cx="10636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9" name="undistortion.avi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xmlns="" r:link="rId25"/>
              </p:ext>
            </p:extLst>
          </p:nvPr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362950" y="2343150"/>
            <a:ext cx="7810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5" name="Picture 37" descr="C:\Users\Gary Bradski\Projects\opencvbook\figs\incoming\11-12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572375" y="2909888"/>
            <a:ext cx="157162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7496175" y="3352800"/>
            <a:ext cx="876300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607" name="Text Box 25"/>
          <p:cNvSpPr txBox="1">
            <a:spLocks noChangeArrowheads="1"/>
          </p:cNvSpPr>
          <p:nvPr/>
        </p:nvSpPr>
        <p:spPr bwMode="auto">
          <a:xfrm>
            <a:off x="6946900" y="2351088"/>
            <a:ext cx="1585540" cy="40011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charset="0"/>
              </a:rPr>
              <a:t>攝影機校正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24608" name="Picture 38" descr="C:\Users\Gary Bradski\Projects\opencvbook\figs\incoming\13-2.gif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138238" y="6138863"/>
            <a:ext cx="1023937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9" name="Picture 39" descr="C:\Users\Gary Bradski\Projects\opencvbook\figs\incoming\10-17.jp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000500" y="4991100"/>
            <a:ext cx="8128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0" name="Picture 40" descr="C:\Users\Gary Bradski\Projects\opencvbook\figs\incoming\3-7.gif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967663" y="5534025"/>
            <a:ext cx="9191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1" name="Picture 41" descr="C:\Users\Gary Bradski\Projects\opencvbook\figs\incoming\3-1.gif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719888" y="4381500"/>
            <a:ext cx="11795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2" name="Picture 42" descr="C:\Users\Gary Bradski\Projects\opencvbook\figs\incoming\7-6.jp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095375" y="2781300"/>
            <a:ext cx="74453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3" name="Picture 43" descr="C:\Users\Gary Bradski\Projects\opencvbook\figs\incoming\6-11.jp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076325" y="1476375"/>
            <a:ext cx="7905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4" name="Picture 44" descr="C:\Users\Gary Bradski\Projects\opencvbook\figs\incoming\10-9.gif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7324725" y="1476375"/>
            <a:ext cx="10588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5" name="Picture 45" descr="C:\Users\Gary Bradski\Projects\opencvbook\figs\incoming\6-14.jp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1095375" y="4048125"/>
            <a:ext cx="6794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16" name="Text Box 17"/>
          <p:cNvSpPr txBox="1">
            <a:spLocks noChangeArrowheads="1"/>
          </p:cNvSpPr>
          <p:nvPr/>
        </p:nvSpPr>
        <p:spPr bwMode="auto">
          <a:xfrm>
            <a:off x="1079500" y="3670300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latin typeface="Times New Roman" charset="0"/>
              </a:rPr>
              <a:t>轉換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24617" name="Picture 46" descr="C:\Users\Gary Bradski\Projects\opencvbook\figs\incoming\6-16.gif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1895475" y="2752725"/>
            <a:ext cx="10287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8" name="Picture 47" descr="C:\Users\Gary Bradski\Projects\opencvbook\figs\incoming\8-5.pn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4124325" y="3671888"/>
            <a:ext cx="14478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19" name="Text Box 19"/>
          <p:cNvSpPr txBox="1">
            <a:spLocks noChangeArrowheads="1"/>
          </p:cNvSpPr>
          <p:nvPr/>
        </p:nvSpPr>
        <p:spPr bwMode="auto">
          <a:xfrm>
            <a:off x="4108450" y="3268663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charset="0"/>
              </a:rPr>
              <a:t>特徵擷取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24620" name="Picture 48" descr="C:\Users\Gary Bradski\Projects\opencvbook\figs\incoming\8-12.pn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4324350" y="2309813"/>
            <a:ext cx="84455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21" name="Text Box 22"/>
          <p:cNvSpPr txBox="1">
            <a:spLocks noChangeArrowheads="1"/>
          </p:cNvSpPr>
          <p:nvPr/>
        </p:nvSpPr>
        <p:spPr bwMode="auto">
          <a:xfrm>
            <a:off x="4013200" y="1720850"/>
            <a:ext cx="1457325" cy="400110"/>
          </a:xfrm>
          <a:prstGeom prst="rect">
            <a:avLst/>
          </a:prstGeom>
          <a:solidFill>
            <a:srgbClr val="CCFF99">
              <a:alpha val="6392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charset="0"/>
              </a:rPr>
              <a:t>特徵描述</a:t>
            </a:r>
            <a:endParaRPr lang="en-US" sz="2000" dirty="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24622" name="Picture 49" descr="C:\Users\Gary Bradski\Projects\opencvbook\figs\incoming\6-13.gif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1785938" y="4110038"/>
            <a:ext cx="106838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23" name="Picture 50" descr="C:\Users\Gary Bradski\Projects\opencvbook\figs\incoming\1-5.gif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7931150" y="4371975"/>
            <a:ext cx="12128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24" name="Picture 52" descr="C:\Users\Gary Bradski\Projects\opencvbook\figs\incoming\9-13.gif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6818313" y="6167438"/>
            <a:ext cx="1281112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" name="Straight Connector 58"/>
          <p:cNvCxnSpPr/>
          <p:nvPr/>
        </p:nvCxnSpPr>
        <p:spPr>
          <a:xfrm rot="10800000">
            <a:off x="0" y="952500"/>
            <a:ext cx="9144000" cy="1588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26" name="TextBox 59"/>
          <p:cNvSpPr txBox="1">
            <a:spLocks noChangeArrowheads="1"/>
          </p:cNvSpPr>
          <p:nvPr/>
        </p:nvSpPr>
        <p:spPr bwMode="auto">
          <a:xfrm>
            <a:off x="7096125" y="-87313"/>
            <a:ext cx="2024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sz="2400" b="1">
                <a:solidFill>
                  <a:srgbClr val="FF0000"/>
                </a:solidFill>
              </a:rPr>
              <a:t>Robot support</a:t>
            </a:r>
          </a:p>
        </p:txBody>
      </p:sp>
      <p:pic>
        <p:nvPicPr>
          <p:cNvPr id="24627" name="Picture 54" descr="C:\Users\Gary Bradski\Projects\opencvbook\figs\incoming\10-5.gif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4805363" y="5005388"/>
            <a:ext cx="1052512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5076056" y="332656"/>
            <a:ext cx="26484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ea typeface="+mn-ea"/>
              </a:rPr>
              <a:t>&gt; 2500 functions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220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900" fill="hold"/>
                                        <p:tgtEl>
                                          <p:spTgt spid="220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000" fill="hold"/>
                                        <p:tgtEl>
                                          <p:spTgt spid="220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0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0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0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0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7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20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20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457200" y="-152400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buClr>
                <a:srgbClr val="000000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solidFill>
                  <a:srgbClr val="000000"/>
                </a:solidFill>
                <a:latin typeface="AlBattar" charset="0"/>
              </a:rPr>
              <a:t>OpenCV Structure</a:t>
            </a:r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533400" y="914400"/>
            <a:ext cx="2441575" cy="2133600"/>
          </a:xfrm>
          <a:prstGeom prst="rect">
            <a:avLst/>
          </a:prstGeom>
          <a:solidFill>
            <a:srgbClr val="8EB4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2160" tIns="46080" rIns="92160" bIns="46080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85000"/>
              </a:lnSpc>
              <a:spcBef>
                <a:spcPts val="900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>
                <a:solidFill>
                  <a:srgbClr val="000000"/>
                </a:solidFill>
                <a:ea typeface="Arial" charset="0"/>
                <a:cs typeface="Arial" charset="0"/>
              </a:rPr>
              <a:t>CV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Image Processing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and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Vision Algorithms</a:t>
            </a:r>
          </a:p>
        </p:txBody>
      </p:sp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5867400" y="914400"/>
            <a:ext cx="2441575" cy="2133600"/>
          </a:xfrm>
          <a:prstGeom prst="rect">
            <a:avLst/>
          </a:prstGeom>
          <a:solidFill>
            <a:srgbClr val="F2DCDB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2160" tIns="46080" rIns="92160" bIns="46080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85000"/>
              </a:lnSpc>
              <a:spcBef>
                <a:spcPts val="900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>
                <a:solidFill>
                  <a:srgbClr val="000000"/>
                </a:solidFill>
                <a:ea typeface="Arial" charset="0"/>
                <a:cs typeface="Arial" charset="0"/>
              </a:rPr>
              <a:t>HighGUI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FF"/>
                </a:solidFill>
                <a:ea typeface="Arial" charset="0"/>
                <a:cs typeface="Arial" charset="0"/>
              </a:rPr>
              <a:t>GUI,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FF"/>
                </a:solidFill>
                <a:ea typeface="Arial" charset="0"/>
                <a:cs typeface="Arial" charset="0"/>
              </a:rPr>
              <a:t>Image and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FF"/>
                </a:solidFill>
                <a:ea typeface="Arial" charset="0"/>
                <a:cs typeface="Arial" charset="0"/>
              </a:rPr>
              <a:t>Video I/O</a:t>
            </a:r>
          </a:p>
        </p:txBody>
      </p:sp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3200400" y="914400"/>
            <a:ext cx="2441575" cy="2133600"/>
          </a:xfrm>
          <a:prstGeom prst="rect">
            <a:avLst/>
          </a:prstGeom>
          <a:solidFill>
            <a:srgbClr val="CC99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2160" tIns="46080" rIns="92160" bIns="46080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85000"/>
              </a:lnSpc>
              <a:spcBef>
                <a:spcPts val="900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>
                <a:solidFill>
                  <a:srgbClr val="000000"/>
                </a:solidFill>
                <a:ea typeface="Arial" charset="0"/>
                <a:cs typeface="Arial" charset="0"/>
              </a:rPr>
              <a:t>MLL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Statistical Classifiers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and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FF"/>
                </a:solidFill>
                <a:ea typeface="Arial" charset="0"/>
                <a:cs typeface="Arial" charset="0"/>
              </a:rPr>
              <a:t>Clustering Tools</a:t>
            </a:r>
          </a:p>
        </p:txBody>
      </p:sp>
      <p:sp>
        <p:nvSpPr>
          <p:cNvPr id="46086" name="Rectangle 5"/>
          <p:cNvSpPr>
            <a:spLocks noChangeArrowheads="1"/>
          </p:cNvSpPr>
          <p:nvPr/>
        </p:nvSpPr>
        <p:spPr bwMode="auto">
          <a:xfrm>
            <a:off x="1219200" y="3276600"/>
            <a:ext cx="6324600" cy="1219200"/>
          </a:xfrm>
          <a:prstGeom prst="rect">
            <a:avLst/>
          </a:prstGeom>
          <a:solidFill>
            <a:srgbClr val="FAC09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2160" tIns="46080" rIns="92160" bIns="46080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eaLnBrk="0" hangingPunct="0">
              <a:lnSpc>
                <a:spcPct val="85000"/>
              </a:lnSpc>
              <a:spcBef>
                <a:spcPts val="900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>
                <a:solidFill>
                  <a:srgbClr val="000000"/>
                </a:solidFill>
                <a:ea typeface="Arial" charset="0"/>
                <a:cs typeface="Arial" charset="0"/>
              </a:rPr>
              <a:t>CXCORE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FF"/>
                </a:solidFill>
                <a:ea typeface="Arial" charset="0"/>
                <a:cs typeface="Arial" charset="0"/>
              </a:rPr>
              <a:t>basic structures and algorithms,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FF"/>
                </a:solidFill>
                <a:ea typeface="Arial" charset="0"/>
                <a:cs typeface="Arial" charset="0"/>
              </a:rPr>
              <a:t>XML support, drawing functions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ru-RU">
              <a:solidFill>
                <a:srgbClr val="0000FF"/>
              </a:solidFill>
              <a:ea typeface="Arial" charset="0"/>
              <a:cs typeface="Arial" charset="0"/>
            </a:endParaRPr>
          </a:p>
        </p:txBody>
      </p:sp>
      <p:sp>
        <p:nvSpPr>
          <p:cNvPr id="46087" name="AutoShape 6"/>
          <p:cNvSpPr>
            <a:spLocks noChangeArrowheads="1"/>
          </p:cNvSpPr>
          <p:nvPr/>
        </p:nvSpPr>
        <p:spPr bwMode="auto">
          <a:xfrm>
            <a:off x="1524000" y="3048000"/>
            <a:ext cx="4572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504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46088" name="AutoShape 7"/>
          <p:cNvSpPr>
            <a:spLocks noChangeArrowheads="1"/>
          </p:cNvSpPr>
          <p:nvPr/>
        </p:nvSpPr>
        <p:spPr bwMode="auto">
          <a:xfrm>
            <a:off x="4191000" y="3048000"/>
            <a:ext cx="4572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504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46089" name="AutoShape 8"/>
          <p:cNvSpPr>
            <a:spLocks noChangeArrowheads="1"/>
          </p:cNvSpPr>
          <p:nvPr/>
        </p:nvSpPr>
        <p:spPr bwMode="auto">
          <a:xfrm>
            <a:off x="6781800" y="3048000"/>
            <a:ext cx="4572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504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533400" y="4724400"/>
            <a:ext cx="7772400" cy="1066800"/>
          </a:xfrm>
          <a:prstGeom prst="rect">
            <a:avLst/>
          </a:prstGeom>
          <a:solidFill>
            <a:srgbClr val="D7E4B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2160" tIns="46080" rIns="92160" bIns="46080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85000"/>
              </a:lnSpc>
              <a:spcBef>
                <a:spcPts val="900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>
                <a:solidFill>
                  <a:srgbClr val="0000FF"/>
                </a:solidFill>
                <a:ea typeface="Arial" charset="0"/>
                <a:cs typeface="Arial" charset="0"/>
              </a:rPr>
              <a:t>IPP</a:t>
            </a:r>
          </a:p>
          <a:p>
            <a:pPr eaLnBrk="0" hangingPunct="0">
              <a:lnSpc>
                <a:spcPct val="85000"/>
              </a:lnSpc>
              <a:spcBef>
                <a:spcPts val="675"/>
              </a:spcBef>
              <a:buClr>
                <a:srgbClr val="1F497D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FF"/>
                </a:solidFill>
                <a:ea typeface="Arial" charset="0"/>
                <a:cs typeface="Arial" charset="0"/>
              </a:rPr>
              <a:t>Fast architecture-specific low-level functions</a:t>
            </a:r>
          </a:p>
        </p:txBody>
      </p:sp>
      <p:sp>
        <p:nvSpPr>
          <p:cNvPr id="34826" name="AutoShape 10"/>
          <p:cNvSpPr>
            <a:spLocks noChangeArrowheads="1"/>
          </p:cNvSpPr>
          <p:nvPr/>
        </p:nvSpPr>
        <p:spPr bwMode="auto">
          <a:xfrm>
            <a:off x="609600" y="3048000"/>
            <a:ext cx="457200" cy="1676400"/>
          </a:xfrm>
          <a:prstGeom prst="downArrow">
            <a:avLst>
              <a:gd name="adj1" fmla="val 50000"/>
              <a:gd name="adj2" fmla="val 32287"/>
            </a:avLst>
          </a:prstGeom>
          <a:solidFill>
            <a:srgbClr val="C0504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34827" name="AutoShape 11"/>
          <p:cNvSpPr>
            <a:spLocks noChangeArrowheads="1"/>
          </p:cNvSpPr>
          <p:nvPr/>
        </p:nvSpPr>
        <p:spPr bwMode="auto">
          <a:xfrm>
            <a:off x="7772400" y="3048000"/>
            <a:ext cx="457200" cy="1676400"/>
          </a:xfrm>
          <a:prstGeom prst="downArrow">
            <a:avLst>
              <a:gd name="adj1" fmla="val 50000"/>
              <a:gd name="adj2" fmla="val 32644"/>
            </a:avLst>
          </a:prstGeom>
          <a:solidFill>
            <a:srgbClr val="C0504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34828" name="AutoShape 12"/>
          <p:cNvSpPr>
            <a:spLocks noChangeArrowheads="1"/>
          </p:cNvSpPr>
          <p:nvPr/>
        </p:nvSpPr>
        <p:spPr bwMode="auto">
          <a:xfrm>
            <a:off x="5029200" y="3048000"/>
            <a:ext cx="457200" cy="1676400"/>
          </a:xfrm>
          <a:prstGeom prst="downArrow">
            <a:avLst>
              <a:gd name="adj1" fmla="val 46528"/>
              <a:gd name="adj2" fmla="val 30556"/>
            </a:avLst>
          </a:prstGeom>
          <a:solidFill>
            <a:srgbClr val="C0504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>
            <a:off x="3276600" y="4495800"/>
            <a:ext cx="4572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504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46095" name="Text Box 14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r">
              <a:buClr>
                <a:srgbClr val="898989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6260059-21EB-7A4B-9028-41477153039B}" type="slidenum">
              <a:rPr lang="en-US">
                <a:solidFill>
                  <a:srgbClr val="898989"/>
                </a:solidFill>
              </a:rPr>
              <a:pPr algn="r">
                <a:buClr>
                  <a:srgbClr val="898989"/>
                </a:buClr>
                <a:buSzPct val="100000"/>
                <a:buFont typeface="Calibri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6097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24200" y="6313488"/>
            <a:ext cx="2894013" cy="363537"/>
          </a:xfrm>
          <a:noFill/>
        </p:spPr>
        <p:txBody>
          <a:bodyPr/>
          <a:lstStyle/>
          <a:p>
            <a:pPr>
              <a:buFont typeface="Calibri" charset="0"/>
              <a:buNone/>
            </a:pPr>
            <a:r>
              <a:rPr lang="en-US">
                <a:latin typeface="Calibri" charset="0"/>
                <a:ea typeface="DejaVu Sans" pitchFamily="34" charset="2"/>
              </a:rPr>
              <a:t>Gary Bradski, 2009</a:t>
            </a:r>
          </a:p>
        </p:txBody>
      </p:sp>
      <p:sp>
        <p:nvSpPr>
          <p:cNvPr id="46096" name="Slide Number Placeholder 1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22043B9-CB39-9F4D-B623-77E0A5D51AE4}" type="slidenum">
              <a:rPr lang="en-US"/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endParaRPr lang="en-US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2195736" y="5807520"/>
            <a:ext cx="5040559" cy="860425"/>
          </a:xfrm>
          <a:prstGeom prst="ellipse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sz="2400" b="1" dirty="0">
                <a:solidFill>
                  <a:schemeClr val="tx1"/>
                </a:solidFill>
              </a:rPr>
              <a:t>Aux</a:t>
            </a:r>
            <a:endParaRPr lang="en-US" b="1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dirty="0">
                <a:solidFill>
                  <a:srgbClr val="0000FF"/>
                </a:solidFill>
              </a:rPr>
              <a:t>Experimental or less used routines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6" grpId="0" animBg="1"/>
      <p:bldP spid="34827" grpId="0" animBg="1"/>
      <p:bldP spid="34828" grpId="0" animBg="1"/>
      <p:bldP spid="34829" grpId="0" animBg="1"/>
      <p:bldP spid="3688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1924</TotalTime>
  <Words>695</Words>
  <Application>Microsoft Office PowerPoint</Application>
  <PresentationFormat>如螢幕大小 (4:3)</PresentationFormat>
  <Paragraphs>194</Paragraphs>
  <Slides>32</Slides>
  <Notes>3</Notes>
  <HiddenSlides>0</HiddenSlides>
  <MMClips>4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夏至</vt:lpstr>
      <vt:lpstr>電腦視覺: OpenCV 簡介</vt:lpstr>
      <vt:lpstr>大綱</vt:lpstr>
      <vt:lpstr>關於OpenCV</vt:lpstr>
      <vt:lpstr>HI! OpenCV</vt:lpstr>
      <vt:lpstr>Books</vt:lpstr>
      <vt:lpstr>投影片 6</vt:lpstr>
      <vt:lpstr>應用範例:自動駕駛</vt:lpstr>
      <vt:lpstr>OpenCV Overview: </vt:lpstr>
      <vt:lpstr>投影片 9</vt:lpstr>
      <vt:lpstr>API Modules</vt:lpstr>
      <vt:lpstr>Releases</vt:lpstr>
      <vt:lpstr>安裝與設定</vt:lpstr>
      <vt:lpstr>OpenCV 4.0.1Tutorials</vt:lpstr>
      <vt:lpstr>範例</vt:lpstr>
      <vt:lpstr>讀圖及高斯模糊</vt:lpstr>
      <vt:lpstr>讀圖及高斯模糊(處理結果)</vt:lpstr>
      <vt:lpstr>存取像素</vt:lpstr>
      <vt:lpstr>結果</vt:lpstr>
      <vt:lpstr>開啟攝影機</vt:lpstr>
      <vt:lpstr>影像差異</vt:lpstr>
      <vt:lpstr>簡介</vt:lpstr>
      <vt:lpstr>Frame Difference 程式碼</vt:lpstr>
      <vt:lpstr>優點及缺點</vt:lpstr>
      <vt:lpstr>人臉偵測</vt:lpstr>
      <vt:lpstr>介紹</vt:lpstr>
      <vt:lpstr>挑戰</vt:lpstr>
      <vt:lpstr>How to use</vt:lpstr>
      <vt:lpstr>正面臉部偵測</vt:lpstr>
      <vt:lpstr>試試其他模組</vt:lpstr>
      <vt:lpstr>如何製作自己的Object Detector</vt:lpstr>
      <vt:lpstr>Links</vt:lpstr>
      <vt:lpstr>OpenVino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Computer Interaction: Introduction to OpenCV</dc:title>
  <dc:creator>Wen-Hung Liao</dc:creator>
  <cp:lastModifiedBy>whliao</cp:lastModifiedBy>
  <cp:revision>97</cp:revision>
  <dcterms:created xsi:type="dcterms:W3CDTF">2010-05-01T06:53:15Z</dcterms:created>
  <dcterms:modified xsi:type="dcterms:W3CDTF">2020-03-04T13:50:37Z</dcterms:modified>
</cp:coreProperties>
</file>